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0" d="100"/>
          <a:sy n="70" d="100"/>
        </p:scale>
        <p:origin x="-508" y="-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882EA6D-BAC6-4787-81F4-9FAC0A2F6C9D}"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5E43D9-69E4-4A48-A0B7-9A22A97E0602}" type="slidenum">
              <a:rPr lang="en-US" smtClean="0"/>
              <a:t>‹#›</a:t>
            </a:fld>
            <a:endParaRPr lang="en-US" dirty="0"/>
          </a:p>
        </p:txBody>
      </p:sp>
    </p:spTree>
    <p:extLst>
      <p:ext uri="{BB962C8B-B14F-4D97-AF65-F5344CB8AC3E}">
        <p14:creationId xmlns:p14="http://schemas.microsoft.com/office/powerpoint/2010/main" val="201471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82EA6D-BAC6-4787-81F4-9FAC0A2F6C9D}"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5E43D9-69E4-4A48-A0B7-9A22A97E0602}" type="slidenum">
              <a:rPr lang="en-US" smtClean="0"/>
              <a:t>‹#›</a:t>
            </a:fld>
            <a:endParaRPr lang="en-US" dirty="0"/>
          </a:p>
        </p:txBody>
      </p:sp>
    </p:spTree>
    <p:extLst>
      <p:ext uri="{BB962C8B-B14F-4D97-AF65-F5344CB8AC3E}">
        <p14:creationId xmlns:p14="http://schemas.microsoft.com/office/powerpoint/2010/main" val="4043239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82EA6D-BAC6-4787-81F4-9FAC0A2F6C9D}"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5E43D9-69E4-4A48-A0B7-9A22A97E0602}" type="slidenum">
              <a:rPr lang="en-US" smtClean="0"/>
              <a:t>‹#›</a:t>
            </a:fld>
            <a:endParaRPr lang="en-US" dirty="0"/>
          </a:p>
        </p:txBody>
      </p:sp>
    </p:spTree>
    <p:extLst>
      <p:ext uri="{BB962C8B-B14F-4D97-AF65-F5344CB8AC3E}">
        <p14:creationId xmlns:p14="http://schemas.microsoft.com/office/powerpoint/2010/main" val="140448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882EA6D-BAC6-4787-81F4-9FAC0A2F6C9D}"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5E43D9-69E4-4A48-A0B7-9A22A97E0602}" type="slidenum">
              <a:rPr lang="en-US" smtClean="0"/>
              <a:t>‹#›</a:t>
            </a:fld>
            <a:endParaRPr lang="en-US" dirty="0"/>
          </a:p>
        </p:txBody>
      </p:sp>
    </p:spTree>
    <p:extLst>
      <p:ext uri="{BB962C8B-B14F-4D97-AF65-F5344CB8AC3E}">
        <p14:creationId xmlns:p14="http://schemas.microsoft.com/office/powerpoint/2010/main" val="2526529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882EA6D-BAC6-4787-81F4-9FAC0A2F6C9D}" type="datetimeFigureOut">
              <a:rPr lang="en-US" smtClean="0"/>
              <a:t>10/12/2020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D5E43D9-69E4-4A48-A0B7-9A22A97E0602}" type="slidenum">
              <a:rPr lang="en-US" smtClean="0"/>
              <a:t>‹#›</a:t>
            </a:fld>
            <a:endParaRPr lang="en-US" dirty="0"/>
          </a:p>
        </p:txBody>
      </p:sp>
    </p:spTree>
    <p:extLst>
      <p:ext uri="{BB962C8B-B14F-4D97-AF65-F5344CB8AC3E}">
        <p14:creationId xmlns:p14="http://schemas.microsoft.com/office/powerpoint/2010/main" val="1807696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882EA6D-BAC6-4787-81F4-9FAC0A2F6C9D}" type="datetimeFigureOut">
              <a:rPr lang="en-US" smtClean="0"/>
              <a:t>10/12/2020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D5E43D9-69E4-4A48-A0B7-9A22A97E0602}" type="slidenum">
              <a:rPr lang="en-US" smtClean="0"/>
              <a:t>‹#›</a:t>
            </a:fld>
            <a:endParaRPr lang="en-US" dirty="0"/>
          </a:p>
        </p:txBody>
      </p:sp>
    </p:spTree>
    <p:extLst>
      <p:ext uri="{BB962C8B-B14F-4D97-AF65-F5344CB8AC3E}">
        <p14:creationId xmlns:p14="http://schemas.microsoft.com/office/powerpoint/2010/main" val="1025173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82EA6D-BAC6-4787-81F4-9FAC0A2F6C9D}" type="datetimeFigureOut">
              <a:rPr lang="en-US" smtClean="0"/>
              <a:t>10/12/2020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D5E43D9-69E4-4A48-A0B7-9A22A97E0602}" type="slidenum">
              <a:rPr lang="en-US" smtClean="0"/>
              <a:t>‹#›</a:t>
            </a:fld>
            <a:endParaRPr lang="en-US" dirty="0"/>
          </a:p>
        </p:txBody>
      </p:sp>
    </p:spTree>
    <p:extLst>
      <p:ext uri="{BB962C8B-B14F-4D97-AF65-F5344CB8AC3E}">
        <p14:creationId xmlns:p14="http://schemas.microsoft.com/office/powerpoint/2010/main" val="3098006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82EA6D-BAC6-4787-81F4-9FAC0A2F6C9D}"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5E43D9-69E4-4A48-A0B7-9A22A97E0602}" type="slidenum">
              <a:rPr lang="en-US" smtClean="0"/>
              <a:t>‹#›</a:t>
            </a:fld>
            <a:endParaRPr lang="en-US" dirty="0"/>
          </a:p>
        </p:txBody>
      </p:sp>
    </p:spTree>
    <p:extLst>
      <p:ext uri="{BB962C8B-B14F-4D97-AF65-F5344CB8AC3E}">
        <p14:creationId xmlns:p14="http://schemas.microsoft.com/office/powerpoint/2010/main" val="2679347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82EA6D-BAC6-4787-81F4-9FAC0A2F6C9D}"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5E43D9-69E4-4A48-A0B7-9A22A97E0602}" type="slidenum">
              <a:rPr lang="en-US" smtClean="0"/>
              <a:t>‹#›</a:t>
            </a:fld>
            <a:endParaRPr lang="en-US" dirty="0"/>
          </a:p>
        </p:txBody>
      </p:sp>
    </p:spTree>
    <p:extLst>
      <p:ext uri="{BB962C8B-B14F-4D97-AF65-F5344CB8AC3E}">
        <p14:creationId xmlns:p14="http://schemas.microsoft.com/office/powerpoint/2010/main" val="1833473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82EA6D-BAC6-4787-81F4-9FAC0A2F6C9D}"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5E43D9-69E4-4A48-A0B7-9A22A97E0602}" type="slidenum">
              <a:rPr lang="en-US" smtClean="0"/>
              <a:t>‹#›</a:t>
            </a:fld>
            <a:endParaRPr lang="en-US" dirty="0"/>
          </a:p>
        </p:txBody>
      </p:sp>
    </p:spTree>
    <p:extLst>
      <p:ext uri="{BB962C8B-B14F-4D97-AF65-F5344CB8AC3E}">
        <p14:creationId xmlns:p14="http://schemas.microsoft.com/office/powerpoint/2010/main" val="4108586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82EA6D-BAC6-4787-81F4-9FAC0A2F6C9D}"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5E43D9-69E4-4A48-A0B7-9A22A97E0602}" type="slidenum">
              <a:rPr lang="en-US" smtClean="0"/>
              <a:t>‹#›</a:t>
            </a:fld>
            <a:endParaRPr lang="en-US" dirty="0"/>
          </a:p>
        </p:txBody>
      </p:sp>
    </p:spTree>
    <p:extLst>
      <p:ext uri="{BB962C8B-B14F-4D97-AF65-F5344CB8AC3E}">
        <p14:creationId xmlns:p14="http://schemas.microsoft.com/office/powerpoint/2010/main" val="1334005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82EA6D-BAC6-4787-81F4-9FAC0A2F6C9D}" type="datetimeFigureOut">
              <a:rPr lang="en-US" smtClean="0"/>
              <a:t>10/12/2020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5E43D9-69E4-4A48-A0B7-9A22A97E0602}" type="slidenum">
              <a:rPr lang="en-US" smtClean="0"/>
              <a:t>‹#›</a:t>
            </a:fld>
            <a:endParaRPr lang="en-US" dirty="0"/>
          </a:p>
        </p:txBody>
      </p:sp>
    </p:spTree>
    <p:extLst>
      <p:ext uri="{BB962C8B-B14F-4D97-AF65-F5344CB8AC3E}">
        <p14:creationId xmlns:p14="http://schemas.microsoft.com/office/powerpoint/2010/main" val="2544741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simplypsychology.org/asch-conformity.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2723" y="258297"/>
            <a:ext cx="9144000" cy="541337"/>
          </a:xfrm>
        </p:spPr>
        <p:txBody>
          <a:bodyPr>
            <a:normAutofit/>
          </a:bodyPr>
          <a:lstStyle/>
          <a:p>
            <a:pPr>
              <a:lnSpc>
                <a:spcPct val="200000"/>
              </a:lnSpc>
            </a:pPr>
            <a:r>
              <a:rPr lang="en-US" sz="1200" b="1" dirty="0" smtClean="0">
                <a:latin typeface="Times New Roman" panose="02020603050405020304" pitchFamily="18" charset="0"/>
                <a:cs typeface="Times New Roman" panose="02020603050405020304" pitchFamily="18" charset="0"/>
              </a:rPr>
              <a:t>Conformity Experiment</a:t>
            </a:r>
            <a:endParaRPr lang="en-US" sz="12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28506" y="914400"/>
            <a:ext cx="10972800" cy="5715000"/>
          </a:xfrm>
        </p:spPr>
        <p:txBody>
          <a:bodyPr>
            <a:noAutofit/>
          </a:bodyPr>
          <a:lstStyle/>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Solomon </a:t>
            </a:r>
            <a:r>
              <a:rPr lang="en-US" sz="1400" dirty="0">
                <a:latin typeface="Times New Roman" panose="02020603050405020304" pitchFamily="18" charset="0"/>
                <a:cs typeface="Times New Roman" panose="02020603050405020304" pitchFamily="18" charset="0"/>
              </a:rPr>
              <a:t>A</a:t>
            </a:r>
            <a:r>
              <a:rPr lang="en-US" sz="1400" dirty="0" smtClean="0">
                <a:latin typeface="Times New Roman" panose="02020603050405020304" pitchFamily="18" charset="0"/>
                <a:cs typeface="Times New Roman" panose="02020603050405020304" pitchFamily="18" charset="0"/>
              </a:rPr>
              <a:t>schy conducted an experiment that was deatlingwith how people were conforming to various decisions due to peer pressure.</a:t>
            </a:r>
          </a:p>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He decided to engage fifty students to his survey which he successfully recruited. He also engaged seven different individual from the experiment who were not actual students.</a:t>
            </a:r>
          </a:p>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The seven engaged were given predetermined answers on who they would respond to the question they would be asked in the experiment. The interviewers were taken in a room and were asked to give their opinions about something. </a:t>
            </a:r>
            <a:endParaRPr lang="en-US" sz="1400" dirty="0">
              <a:latin typeface="Times New Roman" panose="02020603050405020304" pitchFamily="18" charset="0"/>
              <a:cs typeface="Times New Roman" panose="02020603050405020304" pitchFamily="18" charset="0"/>
            </a:endParaRPr>
          </a:p>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The seven confederates gave the same answer while the one distinct confederate was left in a dilemma of what to decide.</a:t>
            </a:r>
          </a:p>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The distinct confederate found the themselves making decisions that they had not initially planned and most of them had self doubts.</a:t>
            </a:r>
          </a:p>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Solomon made eighteen trials in the whole experiment. It was quite amusing that twelve out of the total number of  confederates gave wrong answers.</a:t>
            </a:r>
          </a:p>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The results were not amusing to me Asch as he had just proved that peer pressure can psychologically impare the decisions of an individual.</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6595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4001"/>
            <a:ext cx="10515600" cy="368300"/>
          </a:xfrm>
        </p:spPr>
        <p:txBody>
          <a:bodyPr>
            <a:noAutofit/>
          </a:bodyPr>
          <a:lstStyle/>
          <a:p>
            <a:pPr algn="ctr">
              <a:lnSpc>
                <a:spcPct val="200000"/>
              </a:lnSpc>
            </a:pPr>
            <a:r>
              <a:rPr lang="en-US" sz="1200" b="1" dirty="0" smtClean="0">
                <a:latin typeface="Times New Roman" panose="02020603050405020304" pitchFamily="18" charset="0"/>
                <a:cs typeface="Times New Roman" panose="02020603050405020304" pitchFamily="18" charset="0"/>
              </a:rPr>
              <a:t>Findings Of The Experiment</a:t>
            </a:r>
            <a:endParaRPr lang="en-US" sz="1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508000"/>
            <a:ext cx="10515600" cy="6692900"/>
          </a:xfrm>
        </p:spPr>
        <p:txBody>
          <a:bodyPr>
            <a:normAutofit fontScale="25000" lnSpcReduction="20000"/>
          </a:bodyPr>
          <a:lstStyle/>
          <a:p>
            <a:pPr>
              <a:lnSpc>
                <a:spcPct val="220000"/>
              </a:lnSpc>
              <a:buFont typeface="Wingdings" panose="05000000000000000000" pitchFamily="2" charset="2"/>
              <a:buChar char="Ø"/>
            </a:pPr>
            <a:r>
              <a:rPr lang="en-US" sz="4800" dirty="0" smtClean="0">
                <a:latin typeface="Times New Roman" panose="02020603050405020304" pitchFamily="18" charset="0"/>
                <a:cs typeface="Times New Roman" panose="02020603050405020304" pitchFamily="18" charset="0"/>
              </a:rPr>
              <a:t>Solomon decided to reinterview the confederates and he made other enormous findings. He found out that a third of the interviewees made the same decisions as the larger majority were making.</a:t>
            </a:r>
          </a:p>
          <a:p>
            <a:pPr>
              <a:lnSpc>
                <a:spcPct val="220000"/>
              </a:lnSpc>
              <a:buFont typeface="Wingdings" panose="05000000000000000000" pitchFamily="2" charset="2"/>
              <a:buChar char="Ø"/>
            </a:pPr>
            <a:r>
              <a:rPr lang="en-US" sz="4800" dirty="0" smtClean="0">
                <a:latin typeface="Times New Roman" panose="02020603050405020304" pitchFamily="18" charset="0"/>
                <a:cs typeface="Times New Roman" panose="02020603050405020304" pitchFamily="18" charset="0"/>
              </a:rPr>
              <a:t>The other statistics found was that the seventy five percent of the confederates changed their decisions after being reinterviewd while twenty five percent of the interviewees made the same decisions as the larger majority.</a:t>
            </a:r>
          </a:p>
          <a:p>
            <a:pPr>
              <a:lnSpc>
                <a:spcPct val="220000"/>
              </a:lnSpc>
              <a:buFont typeface="Wingdings" panose="05000000000000000000" pitchFamily="2" charset="2"/>
              <a:buChar char="Ø"/>
            </a:pPr>
            <a:r>
              <a:rPr lang="en-US" sz="4800" dirty="0" smtClean="0">
                <a:latin typeface="Times New Roman" panose="02020603050405020304" pitchFamily="18" charset="0"/>
                <a:cs typeface="Times New Roman" panose="02020603050405020304" pitchFamily="18" charset="0"/>
              </a:rPr>
              <a:t>The confederates were later shown the results and the correct answers given to them. They gave reasons behind their answers which was quite imppresive on a psychological point of view.</a:t>
            </a:r>
          </a:p>
          <a:p>
            <a:pPr>
              <a:lnSpc>
                <a:spcPct val="220000"/>
              </a:lnSpc>
              <a:buFont typeface="Wingdings" panose="05000000000000000000" pitchFamily="2" charset="2"/>
              <a:buChar char="Ø"/>
            </a:pPr>
            <a:r>
              <a:rPr lang="en-US" sz="4800" dirty="0" smtClean="0">
                <a:latin typeface="Times New Roman" panose="02020603050405020304" pitchFamily="18" charset="0"/>
                <a:cs typeface="Times New Roman" panose="02020603050405020304" pitchFamily="18" charset="0"/>
              </a:rPr>
              <a:t>Most of them stated that they gave the same answers as the majority group because they did not want to look peculiar or be ridiculed.</a:t>
            </a:r>
          </a:p>
          <a:p>
            <a:pPr>
              <a:lnSpc>
                <a:spcPct val="220000"/>
              </a:lnSpc>
              <a:buFont typeface="Wingdings" panose="05000000000000000000" pitchFamily="2" charset="2"/>
              <a:buChar char="Ø"/>
            </a:pPr>
            <a:r>
              <a:rPr lang="en-US" sz="4800" dirty="0" smtClean="0">
                <a:latin typeface="Times New Roman" panose="02020603050405020304" pitchFamily="18" charset="0"/>
                <a:cs typeface="Times New Roman" panose="02020603050405020304" pitchFamily="18" charset="0"/>
              </a:rPr>
              <a:t>This finding was quite vivid in the psychological world as many individuals make decisions influenced by their peers as they do not want to feel as outcasts and the big desires of wanting to fit in the groups.</a:t>
            </a:r>
          </a:p>
          <a:p>
            <a:pPr>
              <a:lnSpc>
                <a:spcPct val="220000"/>
              </a:lnSpc>
              <a:buFont typeface="Wingdings" panose="05000000000000000000" pitchFamily="2" charset="2"/>
              <a:buChar char="Ø"/>
            </a:pPr>
            <a:r>
              <a:rPr lang="en-US" sz="4800" dirty="0" smtClean="0">
                <a:latin typeface="Times New Roman" panose="02020603050405020304" pitchFamily="18" charset="0"/>
                <a:cs typeface="Times New Roman" panose="02020603050405020304" pitchFamily="18" charset="0"/>
              </a:rPr>
              <a:t>Mr</a:t>
            </a:r>
            <a:r>
              <a:rPr lang="en-US" sz="4800" dirty="0">
                <a:latin typeface="Times New Roman" panose="02020603050405020304" pitchFamily="18" charset="0"/>
                <a:cs typeface="Times New Roman" panose="02020603050405020304" pitchFamily="18" charset="0"/>
              </a:rPr>
              <a:t> </a:t>
            </a:r>
            <a:r>
              <a:rPr lang="en-US" sz="4800" dirty="0" smtClean="0">
                <a:latin typeface="Times New Roman" panose="02020603050405020304" pitchFamily="18" charset="0"/>
                <a:cs typeface="Times New Roman" panose="02020603050405020304" pitchFamily="18" charset="0"/>
              </a:rPr>
              <a:t>Aschy also did a survey on factors that led to conformity which are heavily influenced by: groups size where a big group heavily influences decisions, presences of an ally will led to influence of a conformed decision, difficulty in task will also led to an conformed influenced decision. Lastly, answering in private will also interfere with a conformed decisions awaiting to be made.</a:t>
            </a:r>
          </a:p>
          <a:p>
            <a:pPr marL="0" indent="-457200">
              <a:lnSpc>
                <a:spcPct val="210000"/>
              </a:lnSpc>
              <a:spcBef>
                <a:spcPts val="0"/>
              </a:spcBef>
              <a:spcAft>
                <a:spcPts val="600"/>
              </a:spcAft>
              <a:buNone/>
            </a:pPr>
            <a:endParaRPr lang="en-US" sz="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5116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References</a:t>
            </a:r>
            <a:endParaRPr lang="en-US" dirty="0"/>
          </a:p>
        </p:txBody>
      </p:sp>
      <p:sp>
        <p:nvSpPr>
          <p:cNvPr id="3" name="Content Placeholder 2"/>
          <p:cNvSpPr>
            <a:spLocks noGrp="1"/>
          </p:cNvSpPr>
          <p:nvPr>
            <p:ph idx="1"/>
          </p:nvPr>
        </p:nvSpPr>
        <p:spPr/>
        <p:txBody>
          <a:bodyPr>
            <a:normAutofit/>
          </a:bodyPr>
          <a:lstStyle/>
          <a:p>
            <a:pPr marL="0" indent="-457200">
              <a:lnSpc>
                <a:spcPct val="220000"/>
              </a:lnSpc>
              <a:spcBef>
                <a:spcPts val="0"/>
              </a:spcBef>
              <a:spcAft>
                <a:spcPts val="600"/>
              </a:spcAft>
              <a:buNone/>
            </a:pPr>
            <a:r>
              <a:rPr lang="en-US" sz="2000" dirty="0" smtClean="0">
                <a:latin typeface="Times New Roman" panose="02020603050405020304" pitchFamily="18" charset="0"/>
                <a:cs typeface="Times New Roman" panose="02020603050405020304" pitchFamily="18" charset="0"/>
              </a:rPr>
              <a:t>McLeod</a:t>
            </a:r>
            <a:r>
              <a:rPr lang="en-US" sz="2000" dirty="0">
                <a:latin typeface="Times New Roman" panose="02020603050405020304" pitchFamily="18" charset="0"/>
                <a:cs typeface="Times New Roman" panose="02020603050405020304" pitchFamily="18" charset="0"/>
              </a:rPr>
              <a:t>, S. A. (2018, Dec 28). </a:t>
            </a:r>
            <a:r>
              <a:rPr lang="en-US" sz="2000" i="1" dirty="0">
                <a:latin typeface="Times New Roman" panose="02020603050405020304" pitchFamily="18" charset="0"/>
                <a:cs typeface="Times New Roman" panose="02020603050405020304" pitchFamily="18" charset="0"/>
              </a:rPr>
              <a:t>Solomon Asch - Conformity Experiment</a:t>
            </a:r>
            <a:r>
              <a:rPr lang="en-US" sz="2000" dirty="0">
                <a:latin typeface="Times New Roman" panose="02020603050405020304" pitchFamily="18" charset="0"/>
                <a:cs typeface="Times New Roman" panose="02020603050405020304" pitchFamily="18" charset="0"/>
              </a:rPr>
              <a:t>. Retrieved </a:t>
            </a:r>
            <a:r>
              <a:rPr lang="en-US" sz="2000" dirty="0" err="1">
                <a:latin typeface="Times New Roman" panose="02020603050405020304" pitchFamily="18" charset="0"/>
                <a:cs typeface="Times New Roman" panose="02020603050405020304" pitchFamily="18" charset="0"/>
              </a:rPr>
              <a:t>Retrieved</a:t>
            </a:r>
            <a:r>
              <a:rPr lang="en-US" sz="2000" dirty="0">
                <a:latin typeface="Times New Roman" panose="02020603050405020304" pitchFamily="18" charset="0"/>
                <a:cs typeface="Times New Roman" panose="02020603050405020304" pitchFamily="18" charset="0"/>
              </a:rPr>
              <a:t> from </a:t>
            </a:r>
            <a:r>
              <a:rPr lang="en-US" sz="2000" dirty="0">
                <a:latin typeface="Times New Roman" panose="02020603050405020304" pitchFamily="18" charset="0"/>
                <a:cs typeface="Times New Roman" panose="02020603050405020304" pitchFamily="18" charset="0"/>
                <a:hlinkClick r:id="rId2"/>
              </a:rPr>
              <a:t>https://www.simplypsychology.org/asch-conformity.html</a:t>
            </a:r>
            <a:endParaRPr lang="en-US" sz="2000" dirty="0">
              <a:latin typeface="Times New Roman" panose="02020603050405020304" pitchFamily="18" charset="0"/>
              <a:cs typeface="Times New Roman" panose="02020603050405020304" pitchFamily="18" charset="0"/>
            </a:endParaRPr>
          </a:p>
          <a:p>
            <a:pPr marL="0" indent="-457200">
              <a:lnSpc>
                <a:spcPct val="220000"/>
              </a:lnSpc>
              <a:spcBef>
                <a:spcPts val="0"/>
              </a:spcBef>
              <a:spcAft>
                <a:spcPts val="600"/>
              </a:spcAft>
              <a:buNone/>
            </a:pPr>
            <a:r>
              <a:rPr lang="en-US" sz="2000" dirty="0">
                <a:latin typeface="Times New Roman" panose="02020603050405020304" pitchFamily="18" charset="0"/>
                <a:cs typeface="Times New Roman" panose="02020603050405020304" pitchFamily="18" charset="0"/>
              </a:rPr>
              <a:t>YouTube </a:t>
            </a:r>
            <a:r>
              <a:rPr lang="en-US" sz="2000" dirty="0" err="1">
                <a:latin typeface="Times New Roman" panose="02020603050405020304" pitchFamily="18" charset="0"/>
                <a:cs typeface="Times New Roman" panose="02020603050405020304" pitchFamily="18" charset="0"/>
              </a:rPr>
              <a:t>link:https</a:t>
            </a:r>
            <a:r>
              <a:rPr lang="en-US" sz="2000" dirty="0">
                <a:latin typeface="Times New Roman" panose="02020603050405020304" pitchFamily="18" charset="0"/>
                <a:cs typeface="Times New Roman" panose="02020603050405020304" pitchFamily="18" charset="0"/>
              </a:rPr>
              <a:t>://youtu.be/NyDDyT1lDhA</a:t>
            </a:r>
          </a:p>
          <a:p>
            <a:endParaRPr lang="en-US" dirty="0"/>
          </a:p>
        </p:txBody>
      </p:sp>
    </p:spTree>
    <p:extLst>
      <p:ext uri="{BB962C8B-B14F-4D97-AF65-F5344CB8AC3E}">
        <p14:creationId xmlns:p14="http://schemas.microsoft.com/office/powerpoint/2010/main" val="23794845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438</Words>
  <Application>Microsoft Office PowerPoint</Application>
  <PresentationFormat>Custom</PresentationFormat>
  <Paragraphs>18</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Conformity Experiment</vt:lpstr>
      <vt:lpstr>Findings Of The Experiment</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Kamande</cp:lastModifiedBy>
  <cp:revision>8</cp:revision>
  <dcterms:created xsi:type="dcterms:W3CDTF">2020-10-11T17:03:05Z</dcterms:created>
  <dcterms:modified xsi:type="dcterms:W3CDTF">2020-10-11T23:51:15Z</dcterms:modified>
</cp:coreProperties>
</file>